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</p:sldIdLst>
  <p:sldSz cy="7689850" cx="16040100"/>
  <p:notesSz cx="16040100" cy="7689850"/>
  <p:embeddedFontLst>
    <p:embeddedFont>
      <p:font typeface="Tahoma"/>
      <p:regular r:id="rId7"/>
      <p:bold r:id="rId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hmVtbJM4xIXkBYrZ+T6eEHky+k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Tahoma-regular.fntdata"/><Relationship Id="rId8" Type="http://schemas.openxmlformats.org/officeDocument/2006/relationships/font" Target="fonts/Tahom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673875" y="576725"/>
            <a:ext cx="10693925" cy="2883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1604000" y="3652675"/>
            <a:ext cx="12832075" cy="34604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1604000" y="3652675"/>
            <a:ext cx="12832075" cy="346042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2673875" y="576725"/>
            <a:ext cx="10693925" cy="2883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539472" y="537324"/>
            <a:ext cx="14967505" cy="402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body"/>
          </p:nvPr>
        </p:nvSpPr>
        <p:spPr>
          <a:xfrm>
            <a:off x="802322" y="1768665"/>
            <a:ext cx="14441805" cy="50753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3"/>
          <p:cNvSpPr txBox="1"/>
          <p:nvPr>
            <p:ph idx="11" type="ftr"/>
          </p:nvPr>
        </p:nvSpPr>
        <p:spPr>
          <a:xfrm>
            <a:off x="5455793" y="7151560"/>
            <a:ext cx="5134864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0" type="dt"/>
          </p:nvPr>
        </p:nvSpPr>
        <p:spPr>
          <a:xfrm>
            <a:off x="802322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1553444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ctrTitle"/>
          </p:nvPr>
        </p:nvSpPr>
        <p:spPr>
          <a:xfrm>
            <a:off x="1203483" y="2383853"/>
            <a:ext cx="13639483" cy="16148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subTitle"/>
          </p:nvPr>
        </p:nvSpPr>
        <p:spPr>
          <a:xfrm>
            <a:off x="2406967" y="4306316"/>
            <a:ext cx="11232515" cy="19224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1" type="ftr"/>
          </p:nvPr>
        </p:nvSpPr>
        <p:spPr>
          <a:xfrm>
            <a:off x="5455793" y="7151560"/>
            <a:ext cx="5134864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0" type="dt"/>
          </p:nvPr>
        </p:nvSpPr>
        <p:spPr>
          <a:xfrm>
            <a:off x="802322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11553444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539472" y="537324"/>
            <a:ext cx="14967505" cy="402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02322" y="1768665"/>
            <a:ext cx="6980206" cy="50753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8263921" y="1768665"/>
            <a:ext cx="6980206" cy="50753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5455793" y="7151560"/>
            <a:ext cx="5134864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0" type="dt"/>
          </p:nvPr>
        </p:nvSpPr>
        <p:spPr>
          <a:xfrm>
            <a:off x="802322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2" type="sldNum"/>
          </p:nvPr>
        </p:nvSpPr>
        <p:spPr>
          <a:xfrm>
            <a:off x="11553444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539472" y="537324"/>
            <a:ext cx="14967505" cy="402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11" type="ftr"/>
          </p:nvPr>
        </p:nvSpPr>
        <p:spPr>
          <a:xfrm>
            <a:off x="5455793" y="7151560"/>
            <a:ext cx="5134864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02322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2" type="sldNum"/>
          </p:nvPr>
        </p:nvSpPr>
        <p:spPr>
          <a:xfrm>
            <a:off x="11553444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/>
          <p:nvPr>
            <p:ph idx="11" type="ftr"/>
          </p:nvPr>
        </p:nvSpPr>
        <p:spPr>
          <a:xfrm>
            <a:off x="5455793" y="7151560"/>
            <a:ext cx="5134864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7"/>
          <p:cNvSpPr txBox="1"/>
          <p:nvPr>
            <p:ph idx="10" type="dt"/>
          </p:nvPr>
        </p:nvSpPr>
        <p:spPr>
          <a:xfrm>
            <a:off x="802322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11553444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539472" y="537324"/>
            <a:ext cx="14967505" cy="4025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50" u="none" cap="none" strike="noStrike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02322" y="1768665"/>
            <a:ext cx="14441805" cy="50753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1" type="ftr"/>
          </p:nvPr>
        </p:nvSpPr>
        <p:spPr>
          <a:xfrm>
            <a:off x="5455793" y="7151560"/>
            <a:ext cx="5134864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" name="Google Shape;9;p2"/>
          <p:cNvSpPr txBox="1"/>
          <p:nvPr>
            <p:ph idx="10" type="dt"/>
          </p:nvPr>
        </p:nvSpPr>
        <p:spPr>
          <a:xfrm>
            <a:off x="802322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11553444" y="7151560"/>
            <a:ext cx="3690683" cy="38449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800" u="none" cap="none" strike="noStrike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/>
          <p:nvPr/>
        </p:nvSpPr>
        <p:spPr>
          <a:xfrm>
            <a:off x="853800" y="1318850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1"/>
          <p:cNvSpPr txBox="1"/>
          <p:nvPr>
            <p:ph type="title"/>
          </p:nvPr>
        </p:nvSpPr>
        <p:spPr>
          <a:xfrm>
            <a:off x="853801" y="556375"/>
            <a:ext cx="5914500" cy="3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5875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u="sng"/>
              <a:t>Ideal Customer Proﬁle (ICP)</a:t>
            </a:r>
            <a:endParaRPr u="sng"/>
          </a:p>
        </p:txBody>
      </p:sp>
      <p:sp>
        <p:nvSpPr>
          <p:cNvPr id="45" name="Google Shape;45;p1"/>
          <p:cNvSpPr txBox="1"/>
          <p:nvPr/>
        </p:nvSpPr>
        <p:spPr>
          <a:xfrm>
            <a:off x="853800" y="1327775"/>
            <a:ext cx="13818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Industry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1"/>
          <p:cNvSpPr/>
          <p:nvPr/>
        </p:nvSpPr>
        <p:spPr>
          <a:xfrm>
            <a:off x="1240916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7" name="Google Shape;47;p1"/>
          <p:cNvSpPr/>
          <p:nvPr/>
        </p:nvSpPr>
        <p:spPr>
          <a:xfrm>
            <a:off x="2120362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48" name="Google Shape;48;p1"/>
          <p:cNvSpPr/>
          <p:nvPr/>
        </p:nvSpPr>
        <p:spPr>
          <a:xfrm>
            <a:off x="3270909" y="1318850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"/>
          <p:cNvSpPr txBox="1"/>
          <p:nvPr/>
        </p:nvSpPr>
        <p:spPr>
          <a:xfrm>
            <a:off x="3253249" y="1327775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Geographic Location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1"/>
          <p:cNvSpPr/>
          <p:nvPr/>
        </p:nvSpPr>
        <p:spPr>
          <a:xfrm>
            <a:off x="3596748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1" name="Google Shape;51;p1"/>
          <p:cNvSpPr/>
          <p:nvPr/>
        </p:nvSpPr>
        <p:spPr>
          <a:xfrm>
            <a:off x="4476194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2" name="Google Shape;52;p1"/>
          <p:cNvSpPr/>
          <p:nvPr/>
        </p:nvSpPr>
        <p:spPr>
          <a:xfrm>
            <a:off x="5687936" y="1318850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1"/>
          <p:cNvSpPr txBox="1"/>
          <p:nvPr/>
        </p:nvSpPr>
        <p:spPr>
          <a:xfrm>
            <a:off x="5696820" y="1327775"/>
            <a:ext cx="23994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Company Size (Employees)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"/>
          <p:cNvSpPr/>
          <p:nvPr/>
        </p:nvSpPr>
        <p:spPr>
          <a:xfrm>
            <a:off x="5937047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5" name="Google Shape;55;p1"/>
          <p:cNvSpPr/>
          <p:nvPr/>
        </p:nvSpPr>
        <p:spPr>
          <a:xfrm>
            <a:off x="8105046" y="1318850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1"/>
          <p:cNvSpPr txBox="1"/>
          <p:nvPr/>
        </p:nvSpPr>
        <p:spPr>
          <a:xfrm>
            <a:off x="8128506" y="1327950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Company</a:t>
            </a: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Size</a:t>
            </a: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 (Revenue)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"/>
          <p:cNvSpPr/>
          <p:nvPr/>
        </p:nvSpPr>
        <p:spPr>
          <a:xfrm>
            <a:off x="8277329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58" name="Google Shape;58;p1"/>
          <p:cNvSpPr/>
          <p:nvPr/>
        </p:nvSpPr>
        <p:spPr>
          <a:xfrm>
            <a:off x="10522073" y="1318850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1"/>
          <p:cNvSpPr txBox="1"/>
          <p:nvPr/>
        </p:nvSpPr>
        <p:spPr>
          <a:xfrm>
            <a:off x="10530964" y="1327750"/>
            <a:ext cx="13818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Budget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1"/>
          <p:cNvSpPr/>
          <p:nvPr/>
        </p:nvSpPr>
        <p:spPr>
          <a:xfrm>
            <a:off x="10664029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1" name="Google Shape;61;p1"/>
          <p:cNvSpPr/>
          <p:nvPr/>
        </p:nvSpPr>
        <p:spPr>
          <a:xfrm>
            <a:off x="11543475" y="231791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2" name="Google Shape;62;p1"/>
          <p:cNvSpPr/>
          <p:nvPr/>
        </p:nvSpPr>
        <p:spPr>
          <a:xfrm>
            <a:off x="12939182" y="1318850"/>
            <a:ext cx="2417100" cy="39207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"/>
          <p:cNvSpPr txBox="1"/>
          <p:nvPr/>
        </p:nvSpPr>
        <p:spPr>
          <a:xfrm>
            <a:off x="12950488" y="1327775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Attributes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"/>
          <p:cNvSpPr/>
          <p:nvPr/>
        </p:nvSpPr>
        <p:spPr>
          <a:xfrm>
            <a:off x="13323861" y="204036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5" name="Google Shape;65;p1"/>
          <p:cNvSpPr/>
          <p:nvPr/>
        </p:nvSpPr>
        <p:spPr>
          <a:xfrm>
            <a:off x="14203307" y="204036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13323847" y="2906531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14203294" y="2906531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13323861" y="3772699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14203307" y="3772699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0" name="Google Shape;70;p1"/>
          <p:cNvSpPr/>
          <p:nvPr/>
        </p:nvSpPr>
        <p:spPr>
          <a:xfrm>
            <a:off x="853800" y="3279177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"/>
          <p:cNvSpPr txBox="1"/>
          <p:nvPr/>
        </p:nvSpPr>
        <p:spPr>
          <a:xfrm>
            <a:off x="853800" y="3283634"/>
            <a:ext cx="20910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Decision Maker (Title)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1240916" y="4203646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2120362" y="4203646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3270909" y="3279177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"/>
          <p:cNvSpPr txBox="1"/>
          <p:nvPr/>
        </p:nvSpPr>
        <p:spPr>
          <a:xfrm>
            <a:off x="3270874" y="3283634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Reports to (Title)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3596748" y="4203646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4476194" y="4203646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5687936" y="3279177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1"/>
          <p:cNvSpPr txBox="1"/>
          <p:nvPr/>
        </p:nvSpPr>
        <p:spPr>
          <a:xfrm>
            <a:off x="5696807" y="3283634"/>
            <a:ext cx="23994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Influencers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5809210" y="4196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8105046" y="3279177"/>
            <a:ext cx="2417100" cy="1960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1"/>
          <p:cNvSpPr txBox="1"/>
          <p:nvPr/>
        </p:nvSpPr>
        <p:spPr>
          <a:xfrm>
            <a:off x="8105019" y="3283722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Buying Process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853800" y="5239504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1"/>
          <p:cNvSpPr txBox="1"/>
          <p:nvPr/>
        </p:nvSpPr>
        <p:spPr>
          <a:xfrm>
            <a:off x="853800" y="5239469"/>
            <a:ext cx="13818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Pain Points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3270909" y="5239504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3255699" y="5239469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Business Goals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5687936" y="5239504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5696782" y="5239469"/>
            <a:ext cx="23994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Roadblocks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8105046" y="5239504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8105019" y="5239669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Technologies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6544243" y="4196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7282375" y="4196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8224663" y="4189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8959696" y="4189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9697828" y="4189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944063" y="608939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1679096" y="608939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2417228" y="608939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3379954" y="608939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4114987" y="608939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4853119" y="608939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6039370" y="6075347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6918816" y="6075347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8411221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9290667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10522073" y="5239504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1"/>
          <p:cNvSpPr txBox="1"/>
          <p:nvPr/>
        </p:nvSpPr>
        <p:spPr>
          <a:xfrm>
            <a:off x="10522100" y="5239669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Personal Professional Goals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12939182" y="5239504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"/>
          <p:cNvSpPr txBox="1"/>
          <p:nvPr/>
        </p:nvSpPr>
        <p:spPr>
          <a:xfrm>
            <a:off x="12939163" y="5239669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Fears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13192102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14071549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0518961" y="3279177"/>
            <a:ext cx="2417100" cy="1960500"/>
          </a:xfrm>
          <a:prstGeom prst="rect">
            <a:avLst/>
          </a:prstGeom>
          <a:noFill/>
          <a:ln cap="flat" cmpd="sng" w="19050">
            <a:solidFill>
              <a:srgbClr val="1A1A1A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"/>
          <p:cNvSpPr txBox="1"/>
          <p:nvPr/>
        </p:nvSpPr>
        <p:spPr>
          <a:xfrm>
            <a:off x="10545561" y="3283634"/>
            <a:ext cx="2298900" cy="3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0">
                <a:solidFill>
                  <a:srgbClr val="1A1A1A"/>
                </a:solidFill>
                <a:latin typeface="Tahoma"/>
                <a:ea typeface="Tahoma"/>
                <a:cs typeface="Tahoma"/>
                <a:sym typeface="Tahoma"/>
              </a:rPr>
              <a:t>Alternatives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10614258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11349290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6" name="Google Shape;116;p1"/>
          <p:cNvSpPr/>
          <p:nvPr/>
        </p:nvSpPr>
        <p:spPr>
          <a:xfrm>
            <a:off x="12087422" y="6061343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pic>
        <p:nvPicPr>
          <p:cNvPr id="117" name="Google Shape;117;p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662949" y="377001"/>
            <a:ext cx="1693322" cy="246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1"/>
          <p:cNvSpPr/>
          <p:nvPr/>
        </p:nvSpPr>
        <p:spPr>
          <a:xfrm>
            <a:off x="10643351" y="4189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19" name="Google Shape;119;p1"/>
          <p:cNvSpPr/>
          <p:nvPr/>
        </p:nvSpPr>
        <p:spPr>
          <a:xfrm>
            <a:off x="11378383" y="4189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  <p:sp>
        <p:nvSpPr>
          <p:cNvPr id="120" name="Google Shape;120;p1"/>
          <p:cNvSpPr/>
          <p:nvPr/>
        </p:nvSpPr>
        <p:spPr>
          <a:xfrm>
            <a:off x="12116516" y="4189628"/>
            <a:ext cx="701469" cy="745317"/>
          </a:xfrm>
          <a:custGeom>
            <a:rect b="b" l="l" r="r" t="t"/>
            <a:pathLst>
              <a:path extrusionOk="0" h="661035" w="654050">
                <a:moveTo>
                  <a:pt x="652874" y="660502"/>
                </a:moveTo>
                <a:lnTo>
                  <a:pt x="6971" y="660502"/>
                </a:lnTo>
                <a:lnTo>
                  <a:pt x="6255" y="659756"/>
                </a:lnTo>
                <a:lnTo>
                  <a:pt x="9" y="1630"/>
                </a:lnTo>
                <a:lnTo>
                  <a:pt x="0" y="729"/>
                </a:lnTo>
                <a:lnTo>
                  <a:pt x="689" y="0"/>
                </a:lnTo>
                <a:lnTo>
                  <a:pt x="646592" y="6541"/>
                </a:lnTo>
                <a:lnTo>
                  <a:pt x="647309" y="7285"/>
                </a:lnTo>
                <a:lnTo>
                  <a:pt x="653562" y="659763"/>
                </a:lnTo>
                <a:lnTo>
                  <a:pt x="652874" y="660502"/>
                </a:lnTo>
                <a:close/>
              </a:path>
            </a:pathLst>
          </a:custGeom>
          <a:solidFill>
            <a:srgbClr val="6BD8FA"/>
          </a:solid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2024-09-10T17:22:58Z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2024-09-10T00:00:00Z</vt:filetime>
  </property>
  <property fmtid="{D5CDD505-2E9C-101B-9397-08002B2CF9AE}" pid="3" name="Creator">
    <vt:lpwstr>Chromium</vt:lpwstr>
  </property>
  <property fmtid="{D5CDD505-2E9C-101B-9397-08002B2CF9AE}" pid="4" name="LastSaved">
    <vt:filetime>2024-09-10T00:00:00Z</vt:filetime>
  </property>
</Properties>
</file>